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League Spartan" charset="1" panose="00000800000000000000"/>
      <p:regular r:id="rId14"/>
    </p:embeddedFont>
    <p:embeddedFont>
      <p:font typeface="Open Sans" charset="1" panose="020B0606030504020204"/>
      <p:regular r:id="rId15"/>
    </p:embeddedFont>
    <p:embeddedFont>
      <p:font typeface="Open Sans Bold" charset="1" panose="020B0806030504020204"/>
      <p:regular r:id="rId16"/>
    </p:embeddedFont>
    <p:embeddedFont>
      <p:font typeface="Open Sans Italics" charset="1" panose="020B0606030504020204"/>
      <p:regular r:id="rId17"/>
    </p:embeddedFont>
    <p:embeddedFont>
      <p:font typeface="Open Sans Bold Italics" charset="1" panose="020B0806030504020204"/>
      <p:regular r:id="rId18"/>
    </p:embeddedFont>
    <p:embeddedFont>
      <p:font typeface="Open Sans Light" charset="1" panose="020B0306030504020204"/>
      <p:regular r:id="rId19"/>
    </p:embeddedFont>
    <p:embeddedFont>
      <p:font typeface="Open Sans Light Italics" charset="1" panose="020B0306030504020204"/>
      <p:regular r:id="rId20"/>
    </p:embeddedFont>
    <p:embeddedFont>
      <p:font typeface="Open Sans Ultra-Bold" charset="1" panose="00000000000000000000"/>
      <p:regular r:id="rId21"/>
    </p:embeddedFont>
    <p:embeddedFont>
      <p:font typeface="Open Sans Ultra-Bold Italics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31" Target="slides/slide9.xml" Type="http://schemas.openxmlformats.org/officeDocument/2006/relationships/slide"/><Relationship Id="rId32" Target="slides/slide10.xml" Type="http://schemas.openxmlformats.org/officeDocument/2006/relationships/slide"/><Relationship Id="rId33" Target="slides/slide11.xml" Type="http://schemas.openxmlformats.org/officeDocument/2006/relationships/slide"/><Relationship Id="rId34" Target="slides/slide12.xml" Type="http://schemas.openxmlformats.org/officeDocument/2006/relationships/slide"/><Relationship Id="rId35" Target="slides/slide13.xml" Type="http://schemas.openxmlformats.org/officeDocument/2006/relationships/slide"/><Relationship Id="rId36" Target="slides/slide14.xml" Type="http://schemas.openxmlformats.org/officeDocument/2006/relationships/slide"/><Relationship Id="rId37" Target="slides/slide15.xml" Type="http://schemas.openxmlformats.org/officeDocument/2006/relationships/slide"/><Relationship Id="rId38" Target="slides/slide16.xml" Type="http://schemas.openxmlformats.org/officeDocument/2006/relationships/slide"/><Relationship Id="rId39" Target="slides/slide17.xml" Type="http://schemas.openxmlformats.org/officeDocument/2006/relationships/slide"/><Relationship Id="rId4" Target="theme/theme1.xml" Type="http://schemas.openxmlformats.org/officeDocument/2006/relationships/theme"/><Relationship Id="rId40" Target="slides/slide18.xml" Type="http://schemas.openxmlformats.org/officeDocument/2006/relationships/slide"/><Relationship Id="rId41" Target="slides/slide19.xml" Type="http://schemas.openxmlformats.org/officeDocument/2006/relationships/slide"/><Relationship Id="rId42" Target="slides/slide20.xml" Type="http://schemas.openxmlformats.org/officeDocument/2006/relationships/slide"/><Relationship Id="rId43" Target="slides/slide21.xml" Type="http://schemas.openxmlformats.org/officeDocument/2006/relationships/slide"/><Relationship Id="rId44" Target="slides/slide22.xml" Type="http://schemas.openxmlformats.org/officeDocument/2006/relationships/slide"/><Relationship Id="rId45" Target="slides/slide23.xml" Type="http://schemas.openxmlformats.org/officeDocument/2006/relationships/slide"/><Relationship Id="rId46" Target="slides/slide24.xml" Type="http://schemas.openxmlformats.org/officeDocument/2006/relationships/slide"/><Relationship Id="rId47" Target="slides/slide25.xml" Type="http://schemas.openxmlformats.org/officeDocument/2006/relationships/slide"/><Relationship Id="rId48" Target="slides/slide26.xml" Type="http://schemas.openxmlformats.org/officeDocument/2006/relationships/slide"/><Relationship Id="rId49" Target="slides/slide27.xml" Type="http://schemas.openxmlformats.org/officeDocument/2006/relationships/slide"/><Relationship Id="rId5" Target="tableStyles.xml" Type="http://schemas.openxmlformats.org/officeDocument/2006/relationships/tableStyles"/><Relationship Id="rId50" Target="slides/slide28.xml" Type="http://schemas.openxmlformats.org/officeDocument/2006/relationships/slide"/><Relationship Id="rId51" Target="slides/slide29.xml" Type="http://schemas.openxmlformats.org/officeDocument/2006/relationships/slide"/><Relationship Id="rId52" Target="slides/slide30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2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2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Relationship Id="rId3" Target="../media/image38.jpeg" Type="http://schemas.openxmlformats.org/officeDocument/2006/relationships/image"/><Relationship Id="rId4" Target="../media/image39.jpe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42.jpeg" Type="http://schemas.openxmlformats.org/officeDocument/2006/relationships/image"/><Relationship Id="rId5" Target="../media/image43.pn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.png" Type="http://schemas.openxmlformats.org/officeDocument/2006/relationships/image"/><Relationship Id="rId7" Target="../media/image44.png" Type="http://schemas.openxmlformats.org/officeDocument/2006/relationships/image"/><Relationship Id="rId8" Target="../media/image45.jpe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2.pn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8696"/>
            <a:ext cx="13738590" cy="11589482"/>
          </a:xfrm>
          <a:custGeom>
            <a:avLst/>
            <a:gdLst/>
            <a:ahLst/>
            <a:cxnLst/>
            <a:rect r="r" b="b" t="t" l="l"/>
            <a:pathLst>
              <a:path h="11589482" w="13738590">
                <a:moveTo>
                  <a:pt x="0" y="0"/>
                </a:moveTo>
                <a:lnTo>
                  <a:pt x="13738590" y="0"/>
                </a:lnTo>
                <a:lnTo>
                  <a:pt x="13738590" y="11589483"/>
                </a:lnTo>
                <a:lnTo>
                  <a:pt x="0" y="11589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93644" y="-560619"/>
            <a:ext cx="7894356" cy="11408238"/>
            <a:chOff x="0" y="0"/>
            <a:chExt cx="2079172" cy="30046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79172" cy="3004639"/>
            </a:xfrm>
            <a:custGeom>
              <a:avLst/>
              <a:gdLst/>
              <a:ahLst/>
              <a:cxnLst/>
              <a:rect r="r" b="b" t="t" l="l"/>
              <a:pathLst>
                <a:path h="3004639" w="2079172">
                  <a:moveTo>
                    <a:pt x="0" y="0"/>
                  </a:moveTo>
                  <a:lnTo>
                    <a:pt x="2079172" y="0"/>
                  </a:lnTo>
                  <a:lnTo>
                    <a:pt x="2079172" y="3004639"/>
                  </a:lnTo>
                  <a:lnTo>
                    <a:pt x="0" y="3004639"/>
                  </a:lnTo>
                  <a:close/>
                </a:path>
              </a:pathLst>
            </a:custGeom>
            <a:solidFill>
              <a:srgbClr val="2F469B">
                <a:alpha val="9098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079172" cy="30617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269488" y="0"/>
            <a:ext cx="2202000" cy="2202000"/>
          </a:xfrm>
          <a:custGeom>
            <a:avLst/>
            <a:gdLst/>
            <a:ahLst/>
            <a:cxnLst/>
            <a:rect r="r" b="b" t="t" l="l"/>
            <a:pathLst>
              <a:path h="2202000" w="2202000">
                <a:moveTo>
                  <a:pt x="0" y="0"/>
                </a:moveTo>
                <a:lnTo>
                  <a:pt x="2202000" y="0"/>
                </a:lnTo>
                <a:lnTo>
                  <a:pt x="2202000" y="2202000"/>
                </a:lnTo>
                <a:lnTo>
                  <a:pt x="0" y="220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22092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941307" y="1498633"/>
            <a:ext cx="6765255" cy="5402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93"/>
              </a:lnSpc>
            </a:pPr>
            <a:r>
              <a:rPr lang="en-US" sz="9900">
                <a:solidFill>
                  <a:srgbClr val="FFFFFF"/>
                </a:solidFill>
                <a:latin typeface="League Spartan"/>
              </a:rPr>
              <a:t>TUSKEGEE AIRMEN GLOBAL ACADEMY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716" y="7165015"/>
            <a:ext cx="9878436" cy="555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FFFFFF"/>
                </a:solidFill>
                <a:latin typeface="Glacial Indifference Bold"/>
              </a:rPr>
              <a:t>“Continuing a Legacy of Excellence”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20018" y="8323288"/>
            <a:ext cx="7963491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GO Team Meeting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October 18, 2023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4:00 pm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28026" y="226067"/>
            <a:ext cx="7012746" cy="497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FFFFFF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41633" y="341638"/>
            <a:ext cx="6376154" cy="3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50" y="0"/>
            <a:ext cx="18520858" cy="10649015"/>
          </a:xfrm>
          <a:custGeom>
            <a:avLst/>
            <a:gdLst/>
            <a:ahLst/>
            <a:cxnLst/>
            <a:rect r="r" b="b" t="t" l="l"/>
            <a:pathLst>
              <a:path h="10649015" w="18520858">
                <a:moveTo>
                  <a:pt x="0" y="0"/>
                </a:moveTo>
                <a:lnTo>
                  <a:pt x="18520858" y="0"/>
                </a:lnTo>
                <a:lnTo>
                  <a:pt x="18520858" y="10649015"/>
                </a:lnTo>
                <a:lnTo>
                  <a:pt x="0" y="10649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29448" y="1273438"/>
            <a:ext cx="18758865" cy="2667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96"/>
              </a:lnSpc>
            </a:pPr>
            <a:r>
              <a:rPr lang="en-US" sz="8830">
                <a:solidFill>
                  <a:srgbClr val="2F469B"/>
                </a:solidFill>
                <a:latin typeface="Glacial Indifference Bold"/>
              </a:rPr>
              <a:t>Continuous Improvement </a:t>
            </a:r>
          </a:p>
          <a:p>
            <a:pPr>
              <a:lnSpc>
                <a:spcPts val="10596"/>
              </a:lnSpc>
            </a:pPr>
            <a:r>
              <a:rPr lang="en-US" sz="8830">
                <a:solidFill>
                  <a:srgbClr val="2F469B"/>
                </a:solidFill>
                <a:latin typeface="Glacial Indifference Bold"/>
              </a:rPr>
              <a:t>&amp; Strategic Plan 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10154" y="312921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51070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51070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0623" y="4521964"/>
            <a:ext cx="17146753" cy="3863362"/>
          </a:xfrm>
          <a:custGeom>
            <a:avLst/>
            <a:gdLst/>
            <a:ahLst/>
            <a:cxnLst/>
            <a:rect r="r" b="b" t="t" l="l"/>
            <a:pathLst>
              <a:path h="3863362" w="17146753">
                <a:moveTo>
                  <a:pt x="0" y="0"/>
                </a:moveTo>
                <a:lnTo>
                  <a:pt x="17146754" y="0"/>
                </a:lnTo>
                <a:lnTo>
                  <a:pt x="17146754" y="3863363"/>
                </a:lnTo>
                <a:lnTo>
                  <a:pt x="0" y="3863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41712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008880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74831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0462" y="838356"/>
            <a:ext cx="7383849" cy="738384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836938" y="838356"/>
            <a:ext cx="7383879" cy="7383849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46" t="0" r="-24946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5453010" y="5355838"/>
            <a:ext cx="3917766" cy="3902462"/>
            <a:chOff x="0" y="0"/>
            <a:chExt cx="6502400" cy="6477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16665" r="223" b="-16665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82127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21159" y="122577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7"/>
                </a:lnTo>
                <a:lnTo>
                  <a:pt x="0" y="1431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52717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58198" y="1025497"/>
            <a:ext cx="962980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GO Team Meeting #2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91911" y="1987522"/>
            <a:ext cx="6482466" cy="764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E82127"/>
                </a:solidFill>
                <a:latin typeface="Glacial Indifference Bold"/>
              </a:rPr>
              <a:t>Agenda Topics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50900" y="2849194"/>
            <a:ext cx="8737100" cy="8411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I.Call to Order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II.Roll Call; Establish Quorum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III.Action Items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a.Approval of Agenda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b.Approval of Previous Minutes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IV.Discussion Items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a.Continuous Improvement Plan Presentation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b.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Continuous Improvement Plan and Strategic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Light"/>
              </a:rPr>
              <a:t>  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Plan Alignment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c.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Strategic Plan Update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d.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MAP Data: Spring 2023 to Fall 2023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V.Information Items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a.Principal’s Report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b.Cluster Advisory Team Report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VI.Announcements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"/>
              </a:rPr>
              <a:t>       </a:t>
            </a:r>
            <a:r>
              <a:rPr lang="en-US" sz="2261">
                <a:solidFill>
                  <a:srgbClr val="000000"/>
                </a:solidFill>
                <a:latin typeface="Open Sans Light"/>
              </a:rPr>
              <a:t>a.STEM-tober Fall Festival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VII.Public Comment </a:t>
            </a:r>
          </a:p>
          <a:p>
            <a:pPr algn="just">
              <a:lnSpc>
                <a:spcPts val="3166"/>
              </a:lnSpc>
            </a:pPr>
            <a:r>
              <a:rPr lang="en-US" sz="2261">
                <a:solidFill>
                  <a:srgbClr val="000000"/>
                </a:solidFill>
                <a:latin typeface="Open Sans Bold"/>
              </a:rPr>
              <a:t>VIII.Adjournment</a:t>
            </a:r>
          </a:p>
          <a:p>
            <a:pPr algn="just" marL="1149434" indent="-383145" lvl="2">
              <a:lnSpc>
                <a:spcPts val="3726"/>
              </a:lnSpc>
              <a:buFont typeface="Arial"/>
              <a:buChar char="⚬"/>
            </a:pPr>
          </a:p>
          <a:p>
            <a:pPr algn="just">
              <a:lnSpc>
                <a:spcPts val="3010"/>
              </a:lnSpc>
            </a:pPr>
          </a:p>
          <a:p>
            <a:pPr algn="just">
              <a:lnSpc>
                <a:spcPts val="301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696528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144000" y="1347681"/>
            <a:ext cx="7941641" cy="7910619"/>
            <a:chOff x="0" y="0"/>
            <a:chExt cx="6502400" cy="6477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9370" t="0" r="-6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079288" y="6172200"/>
            <a:ext cx="2677482" cy="26774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10154" y="312921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51070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51070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304734" y="6658318"/>
            <a:ext cx="1962872" cy="1705245"/>
          </a:xfrm>
          <a:custGeom>
            <a:avLst/>
            <a:gdLst/>
            <a:ahLst/>
            <a:cxnLst/>
            <a:rect r="r" b="b" t="t" l="l"/>
            <a:pathLst>
              <a:path h="1705245" w="1962872">
                <a:moveTo>
                  <a:pt x="0" y="0"/>
                </a:moveTo>
                <a:lnTo>
                  <a:pt x="1962872" y="0"/>
                </a:lnTo>
                <a:lnTo>
                  <a:pt x="1962872" y="1705246"/>
                </a:lnTo>
                <a:lnTo>
                  <a:pt x="0" y="1705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77861" y="1623166"/>
            <a:ext cx="8050525" cy="6978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0"/>
              </a:lnSpc>
              <a:spcBef>
                <a:spcPct val="0"/>
              </a:spcBef>
            </a:pPr>
            <a:r>
              <a:rPr lang="en-US" sz="20000">
                <a:solidFill>
                  <a:srgbClr val="060507"/>
                </a:solidFill>
                <a:latin typeface="Glacial Indifference Bold"/>
              </a:rPr>
              <a:t>MAP DATA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41712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008880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58300" y="0"/>
            <a:ext cx="9029700" cy="10287000"/>
            <a:chOff x="0" y="0"/>
            <a:chExt cx="120396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9236" t="0" r="38097" b="0"/>
            <a:stretch>
              <a:fillRect/>
            </a:stretch>
          </p:blipFill>
          <p:spPr>
            <a:xfrm flipH="false" flipV="false">
              <a:off x="0" y="0"/>
              <a:ext cx="12039600" cy="1371600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781206"/>
            <a:ext cx="9258300" cy="2967862"/>
            <a:chOff x="0" y="0"/>
            <a:chExt cx="2438400" cy="7816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" cy="781659"/>
            </a:xfrm>
            <a:custGeom>
              <a:avLst/>
              <a:gdLst/>
              <a:ahLst/>
              <a:cxnLst/>
              <a:rect r="r" b="b" t="t" l="l"/>
              <a:pathLst>
                <a:path h="781659" w="2438400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438400" cy="838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634279" y="1028700"/>
            <a:ext cx="6261611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What do you notice?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3996718"/>
            <a:ext cx="9258300" cy="2967862"/>
            <a:chOff x="0" y="0"/>
            <a:chExt cx="2438400" cy="7816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38400" cy="781659"/>
            </a:xfrm>
            <a:custGeom>
              <a:avLst/>
              <a:gdLst/>
              <a:ahLst/>
              <a:cxnLst/>
              <a:rect r="r" b="b" t="t" l="l"/>
              <a:pathLst>
                <a:path h="781659" w="2438400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2438400" cy="838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0" y="7297956"/>
            <a:ext cx="9258300" cy="2967862"/>
            <a:chOff x="0" y="0"/>
            <a:chExt cx="2438400" cy="7816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38400" cy="781659"/>
            </a:xfrm>
            <a:custGeom>
              <a:avLst/>
              <a:gdLst/>
              <a:ahLst/>
              <a:cxnLst/>
              <a:rect r="r" b="b" t="t" l="l"/>
              <a:pathLst>
                <a:path h="781659" w="2438400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2438400" cy="8388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52742" y="4466237"/>
            <a:ext cx="6261611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What are your wonderings?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1835" y="7669431"/>
            <a:ext cx="9433100" cy="191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>
                <a:solidFill>
                  <a:srgbClr val="FFFFFF"/>
                </a:solidFill>
                <a:latin typeface="Glacial Indifference Bold"/>
              </a:rPr>
              <a:t>What additional questions do you have? 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6251070" y="312921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049540" y="181300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210154" y="312921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641712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09710" y="1028700"/>
            <a:ext cx="5486400" cy="8229600"/>
            <a:chOff x="0" y="0"/>
            <a:chExt cx="6350000" cy="952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91926" t="0" r="-24679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941032" y="1028700"/>
            <a:ext cx="3983108" cy="3983108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53260" t="-29040" r="-66507" b="-17654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941032" y="5275192"/>
            <a:ext cx="9957770" cy="3983108"/>
            <a:chOff x="0" y="0"/>
            <a:chExt cx="6350000" cy="254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4"/>
              <a:stretch>
                <a:fillRect l="0" t="-11799" r="0" b="-31414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171789" y="1028700"/>
            <a:ext cx="5727012" cy="3983108"/>
            <a:chOff x="0" y="0"/>
            <a:chExt cx="1167871" cy="81224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67871" cy="812248"/>
            </a:xfrm>
            <a:custGeom>
              <a:avLst/>
              <a:gdLst/>
              <a:ahLst/>
              <a:cxnLst/>
              <a:rect r="r" b="b" t="t" l="l"/>
              <a:pathLst>
                <a:path h="812248" w="1167871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771694"/>
                  </a:lnTo>
                  <a:cubicBezTo>
                    <a:pt x="1167871" y="782450"/>
                    <a:pt x="1163598" y="792765"/>
                    <a:pt x="1155993" y="800370"/>
                  </a:cubicBezTo>
                  <a:cubicBezTo>
                    <a:pt x="1148387" y="807976"/>
                    <a:pt x="1138072" y="812248"/>
                    <a:pt x="1127316" y="812248"/>
                  </a:cubicBezTo>
                  <a:lnTo>
                    <a:pt x="40555" y="812248"/>
                  </a:lnTo>
                  <a:cubicBezTo>
                    <a:pt x="29799" y="812248"/>
                    <a:pt x="19484" y="807976"/>
                    <a:pt x="11878" y="800370"/>
                  </a:cubicBezTo>
                  <a:cubicBezTo>
                    <a:pt x="4273" y="792765"/>
                    <a:pt x="0" y="782450"/>
                    <a:pt x="0" y="771694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167871" cy="8693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1617127" y="2442200"/>
            <a:ext cx="4999939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19"/>
              </a:lnSpc>
            </a:pPr>
            <a:r>
              <a:rPr lang="en-US" sz="6599">
                <a:solidFill>
                  <a:srgbClr val="FFFFFF"/>
                </a:solidFill>
                <a:latin typeface="Glacial Indifference Bold"/>
              </a:rPr>
              <a:t>QUESTIONS?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678001" y="463734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6329" y="238450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686196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7647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78001" y="463734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28629" y="-320219"/>
            <a:ext cx="18688274" cy="11582400"/>
          </a:xfrm>
          <a:custGeom>
            <a:avLst/>
            <a:gdLst/>
            <a:ahLst/>
            <a:cxnLst/>
            <a:rect r="r" b="b" t="t" l="l"/>
            <a:pathLst>
              <a:path h="11582400" w="18688274">
                <a:moveTo>
                  <a:pt x="0" y="0"/>
                </a:moveTo>
                <a:lnTo>
                  <a:pt x="18688274" y="0"/>
                </a:lnTo>
                <a:lnTo>
                  <a:pt x="18688274" y="11582400"/>
                </a:lnTo>
                <a:lnTo>
                  <a:pt x="0" y="1158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 l="0" t="-1094" r="0" b="-109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28629" y="227196"/>
            <a:ext cx="2514658" cy="2514658"/>
          </a:xfrm>
          <a:custGeom>
            <a:avLst/>
            <a:gdLst/>
            <a:ahLst/>
            <a:cxnLst/>
            <a:rect r="r" b="b" t="t" l="l"/>
            <a:pathLst>
              <a:path h="2514658" w="2514658">
                <a:moveTo>
                  <a:pt x="0" y="0"/>
                </a:moveTo>
                <a:lnTo>
                  <a:pt x="2514658" y="0"/>
                </a:lnTo>
                <a:lnTo>
                  <a:pt x="2514658" y="2514658"/>
                </a:lnTo>
                <a:lnTo>
                  <a:pt x="0" y="251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398111" y="7635935"/>
            <a:ext cx="19644605" cy="207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F469B"/>
                </a:solidFill>
                <a:latin typeface="Glacial Indifference Bold"/>
              </a:rPr>
              <a:t>PRINCIPAL'S REPORT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724453" y="9447573"/>
            <a:ext cx="9878436" cy="472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1">
                <a:solidFill>
                  <a:srgbClr val="E82127"/>
                </a:solidFill>
                <a:latin typeface="Glacial Indifference Bold"/>
              </a:rPr>
              <a:t>“Conituning a Legacy of Excellence”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47647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2F469B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70231" y="264059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7632" y="6139222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58498" y="2643180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58498" y="6157927"/>
            <a:ext cx="1148428" cy="157909"/>
          </a:xfrm>
          <a:custGeom>
            <a:avLst/>
            <a:gdLst/>
            <a:ahLst/>
            <a:cxnLst/>
            <a:rect r="r" b="b" t="t" l="l"/>
            <a:pathLst>
              <a:path h="157909" w="1148428">
                <a:moveTo>
                  <a:pt x="0" y="0"/>
                </a:moveTo>
                <a:lnTo>
                  <a:pt x="1148428" y="0"/>
                </a:lnTo>
                <a:lnTo>
                  <a:pt x="1148428" y="157909"/>
                </a:lnTo>
                <a:lnTo>
                  <a:pt x="0" y="157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78001" y="463734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329" y="238450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3221" y="3431977"/>
            <a:ext cx="2965950" cy="2160200"/>
          </a:xfrm>
          <a:custGeom>
            <a:avLst/>
            <a:gdLst/>
            <a:ahLst/>
            <a:cxnLst/>
            <a:rect r="r" b="b" t="t" l="l"/>
            <a:pathLst>
              <a:path h="2160200" w="296595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69" t="0" r="-296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517887" y="1141370"/>
            <a:ext cx="952833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Things to Highlight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28818" y="2750537"/>
            <a:ext cx="481221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Academics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69171" y="3306306"/>
            <a:ext cx="5822429" cy="3512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11% decrease in students scoring Beginning Learner in ELA on GMAS from 72% Beginning Learner in 2022 to 61% in 2023. </a:t>
            </a:r>
          </a:p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5% increase in students scoring Proficient and Distinguished on GMAS in ELA from 7% in 2022 to 12% in 2023. </a:t>
            </a:r>
          </a:p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15% decrease in students scoring Beginning Learner on GMAS in ELA from 80% in 2022 to 65% in 2023 in 3rd grade. </a:t>
            </a:r>
          </a:p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4% i</a:t>
            </a:r>
            <a:r>
              <a:rPr lang="en-US" sz="1200">
                <a:solidFill>
                  <a:srgbClr val="000000"/>
                </a:solidFill>
                <a:latin typeface="Open Sans Light"/>
              </a:rPr>
              <a:t>ncrease in students scoring Proficient and Distinguished on GMAS in ELA from 6% in 2022 to 10% in 2023 in 3rd grade. </a:t>
            </a:r>
          </a:p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16% decrease in students scoring Beginning Learner on GMAS in ELA from 67% in 2022 to 51% in 2023 in 5th grade.</a:t>
            </a:r>
          </a:p>
          <a:p>
            <a:pPr algn="just" marL="259085" indent="-129542" lvl="1">
              <a:lnSpc>
                <a:spcPts val="1680"/>
              </a:lnSpc>
              <a:buFont typeface="Arial"/>
              <a:buChar char="•"/>
            </a:pPr>
            <a:r>
              <a:rPr lang="en-US" sz="1200">
                <a:solidFill>
                  <a:srgbClr val="000000"/>
                </a:solidFill>
                <a:latin typeface="Open Sans Light"/>
              </a:rPr>
              <a:t>5th grade ELA more than doubled the percentage of students scoring Proficient and Distinguished on GMAS from 8% in 2022 to 17% in 2023. </a:t>
            </a:r>
          </a:p>
          <a:p>
            <a:pPr algn="just">
              <a:lnSpc>
                <a:spcPts val="2520"/>
              </a:lnSpc>
            </a:pPr>
          </a:p>
          <a:p>
            <a:pPr algn="just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3440028" y="7337714"/>
            <a:ext cx="4851575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$10, 000 Innovation Grant Winner for our Entrepreneurship Lab at TAG! </a:t>
            </a:r>
          </a:p>
          <a:p>
            <a:pPr algn="just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$100,000 Outdoor Classroom at TAG breaking ground soon!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58498" y="3340244"/>
            <a:ext cx="5703972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Our first EAGLE Day of the Semester!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E- Experience- 3rd Grade (WAWA Field Trip)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A- Athletics- 2nd Grade (Field Day)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G- Gaming- 5th Grade (Esports)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L-  Lab- (Garden Lab/ planting and Garden Bed 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               Ribbon Cutting)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E- Entrepreneurship- 4th Grade (Cup Creation)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258498" y="7337714"/>
            <a:ext cx="5703972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Donated over $300 dollars towards the purchase of new uniforms for students in need. </a:t>
            </a:r>
          </a:p>
          <a:p>
            <a:pPr algn="just">
              <a:lnSpc>
                <a:spcPts val="2800"/>
              </a:lnSpc>
            </a:p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Donation of full box of new uniforms in all colors and sizes!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3916" y="6356639"/>
            <a:ext cx="872768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Partners- Out Teach Class and Innovation Winner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36860" y="2801481"/>
            <a:ext cx="481221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Student Engagement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20967" y="6378956"/>
            <a:ext cx="6029502" cy="488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35"/>
              </a:lnSpc>
            </a:pPr>
            <a:r>
              <a:rPr lang="en-US" sz="2882">
                <a:solidFill>
                  <a:srgbClr val="E82127"/>
                </a:solidFill>
                <a:latin typeface="Glacial Indifference Bold"/>
              </a:rPr>
              <a:t>Westview Community Organization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86196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7647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263916" y="6987992"/>
            <a:ext cx="2965950" cy="2160200"/>
          </a:xfrm>
          <a:custGeom>
            <a:avLst/>
            <a:gdLst/>
            <a:ahLst/>
            <a:cxnLst/>
            <a:rect r="r" b="b" t="t" l="l"/>
            <a:pathLst>
              <a:path h="2160200" w="296595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0311" r="-4463" b="-3676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144000" y="3515856"/>
            <a:ext cx="2965950" cy="2160200"/>
          </a:xfrm>
          <a:custGeom>
            <a:avLst/>
            <a:gdLst/>
            <a:ahLst/>
            <a:cxnLst/>
            <a:rect r="r" b="b" t="t" l="l"/>
            <a:pathLst>
              <a:path h="2160200" w="296595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9" t="0" r="-229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144000" y="6990506"/>
            <a:ext cx="2965950" cy="2160200"/>
          </a:xfrm>
          <a:custGeom>
            <a:avLst/>
            <a:gdLst/>
            <a:ahLst/>
            <a:cxnLst/>
            <a:rect r="r" b="b" t="t" l="l"/>
            <a:pathLst>
              <a:path h="2160200" w="296595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41178" r="0" b="-41178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3117068"/>
          </a:xfrm>
          <a:custGeom>
            <a:avLst/>
            <a:gdLst/>
            <a:ahLst/>
            <a:cxnLst/>
            <a:rect r="r" b="b" t="t" l="l"/>
            <a:pathLst>
              <a:path h="13117068" w="18288000">
                <a:moveTo>
                  <a:pt x="0" y="0"/>
                </a:moveTo>
                <a:lnTo>
                  <a:pt x="18288000" y="0"/>
                </a:lnTo>
                <a:lnTo>
                  <a:pt x="18288000" y="13117068"/>
                </a:lnTo>
                <a:lnTo>
                  <a:pt x="0" y="1311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80" r="0" b="-298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6810" y="1720204"/>
            <a:ext cx="359241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Roll Call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430586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58323" y="37571"/>
            <a:ext cx="1982257" cy="1982257"/>
          </a:xfrm>
          <a:custGeom>
            <a:avLst/>
            <a:gdLst/>
            <a:ahLst/>
            <a:cxnLst/>
            <a:rect r="r" b="b" t="t" l="l"/>
            <a:pathLst>
              <a:path h="1982257" w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52717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15228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479243" y="1630769"/>
            <a:ext cx="2525769" cy="252576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656734" y="2478048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Renina Knapp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56734" y="2896237"/>
            <a:ext cx="2170787" cy="340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Chair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7479243" y="4482684"/>
            <a:ext cx="2525769" cy="252576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7656734" y="5250054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Janay Boyd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7479243" y="7256104"/>
            <a:ext cx="2525769" cy="252576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656734" y="8023473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Camri Dorsey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656734" y="8460712"/>
            <a:ext cx="2170787" cy="248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Staff Representiatove 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0301062" y="1630769"/>
            <a:ext cx="2525769" cy="252576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301062" y="4452983"/>
            <a:ext cx="2525769" cy="2525769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0478554" y="5220353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Jackie Thrash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478554" y="5648067"/>
            <a:ext cx="2170787" cy="314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1860">
                <a:solidFill>
                  <a:srgbClr val="FFFFFF"/>
                </a:solidFill>
                <a:latin typeface="Open Sans Light"/>
              </a:rPr>
              <a:t>Community Partner 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0301062" y="7226403"/>
            <a:ext cx="2525769" cy="2525769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0478554" y="7993772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Sabine Alozie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478554" y="8431011"/>
            <a:ext cx="2170787" cy="248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Parent 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3303082" y="1554134"/>
            <a:ext cx="2525769" cy="2525769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3303082" y="4482684"/>
            <a:ext cx="2525769" cy="2525769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3449062" y="7226403"/>
            <a:ext cx="2525769" cy="2525769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3658064" y="7748021"/>
            <a:ext cx="2170787" cy="770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Lindsey Fitzgerald 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658064" y="8541135"/>
            <a:ext cx="2170787" cy="248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Parent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887065" y="2912022"/>
            <a:ext cx="5439014" cy="5439014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1847993" y="4813442"/>
            <a:ext cx="3517157" cy="617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Glacial Indifference Bold"/>
              </a:rPr>
              <a:t>Melanie Sithole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942062" y="5527462"/>
            <a:ext cx="3517157" cy="404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66">
                <a:solidFill>
                  <a:srgbClr val="FFFFFF"/>
                </a:solidFill>
                <a:latin typeface="Open Sans Light"/>
              </a:rPr>
              <a:t>Principal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0568653" y="2488429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Am’ri Jones 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0478554" y="2896237"/>
            <a:ext cx="2170787" cy="340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Vice- Chair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569782" y="2488429"/>
            <a:ext cx="2170787" cy="38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Alexis White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3480573" y="2896237"/>
            <a:ext cx="2170787" cy="340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Secretary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644904" y="5697944"/>
            <a:ext cx="2170787" cy="340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Cluster Advisory 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3493582" y="5715724"/>
            <a:ext cx="2170787" cy="314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1860">
                <a:solidFill>
                  <a:srgbClr val="FFFFFF"/>
                </a:solidFill>
                <a:latin typeface="Open Sans Light"/>
              </a:rPr>
              <a:t>Community Partner 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493582" y="5220353"/>
            <a:ext cx="2170787" cy="332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90">
                <a:solidFill>
                  <a:srgbClr val="FFFFFF"/>
                </a:solidFill>
                <a:latin typeface="Glacial Indifference Bold"/>
              </a:rPr>
              <a:t>Charlese Malcom 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F46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207672" y="1670008"/>
            <a:ext cx="7941641" cy="7910619"/>
            <a:chOff x="0" y="0"/>
            <a:chExt cx="6502400" cy="6477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38" t="0" r="-2424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294634" y="7257330"/>
            <a:ext cx="2677482" cy="26774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678001" y="463734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6329" y="238450"/>
            <a:ext cx="1431557" cy="1431557"/>
          </a:xfrm>
          <a:custGeom>
            <a:avLst/>
            <a:gdLst/>
            <a:ahLst/>
            <a:cxnLst/>
            <a:rect r="r" b="b" t="t" l="l"/>
            <a:pathLst>
              <a:path h="1431557" w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65294" y="7427990"/>
            <a:ext cx="2336161" cy="2336161"/>
          </a:xfrm>
          <a:custGeom>
            <a:avLst/>
            <a:gdLst/>
            <a:ahLst/>
            <a:cxnLst/>
            <a:rect r="r" b="b" t="t" l="l"/>
            <a:pathLst>
              <a:path h="2336161" w="2336161">
                <a:moveTo>
                  <a:pt x="0" y="0"/>
                </a:moveTo>
                <a:lnTo>
                  <a:pt x="2336162" y="0"/>
                </a:lnTo>
                <a:lnTo>
                  <a:pt x="2336162" y="2336162"/>
                </a:lnTo>
                <a:lnTo>
                  <a:pt x="0" y="2336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4047" y="2341765"/>
            <a:ext cx="9580036" cy="5060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965"/>
              </a:lnSpc>
            </a:pPr>
            <a:r>
              <a:rPr lang="en-US" sz="14261">
                <a:solidFill>
                  <a:srgbClr val="FFFFFF"/>
                </a:solidFill>
                <a:latin typeface="Glacial Indifference Bold"/>
              </a:rPr>
              <a:t>PUBLIC </a:t>
            </a:r>
          </a:p>
          <a:p>
            <a:pPr>
              <a:lnSpc>
                <a:spcPts val="20665"/>
              </a:lnSpc>
              <a:spcBef>
                <a:spcPct val="0"/>
              </a:spcBef>
            </a:pPr>
            <a:r>
              <a:rPr lang="en-US" sz="14761">
                <a:solidFill>
                  <a:srgbClr val="FFFFFF"/>
                </a:solidFill>
                <a:latin typeface="Glacial Indifference Bold"/>
              </a:rPr>
              <a:t>COMMENT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686196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47647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09710" y="3243618"/>
            <a:ext cx="3747206" cy="5620809"/>
            <a:chOff x="0" y="0"/>
            <a:chExt cx="6350000" cy="9525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39772" t="0" r="-8494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90721" y="1686312"/>
            <a:ext cx="793429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Action Items: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58076" y="3605101"/>
            <a:ext cx="11458989" cy="2199084"/>
            <a:chOff x="0" y="0"/>
            <a:chExt cx="2336755" cy="4484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36755" cy="448445"/>
            </a:xfrm>
            <a:custGeom>
              <a:avLst/>
              <a:gdLst/>
              <a:ahLst/>
              <a:cxnLst/>
              <a:rect r="r" b="b" t="t" l="l"/>
              <a:pathLst>
                <a:path h="448445" w="2336755">
                  <a:moveTo>
                    <a:pt x="20269" y="0"/>
                  </a:moveTo>
                  <a:lnTo>
                    <a:pt x="2316486" y="0"/>
                  </a:lnTo>
                  <a:cubicBezTo>
                    <a:pt x="2327680" y="0"/>
                    <a:pt x="2336755" y="9075"/>
                    <a:pt x="2336755" y="20269"/>
                  </a:cubicBezTo>
                  <a:lnTo>
                    <a:pt x="2336755" y="428176"/>
                  </a:lnTo>
                  <a:cubicBezTo>
                    <a:pt x="2336755" y="433551"/>
                    <a:pt x="2334620" y="438707"/>
                    <a:pt x="2330818" y="442508"/>
                  </a:cubicBezTo>
                  <a:cubicBezTo>
                    <a:pt x="2327017" y="446309"/>
                    <a:pt x="2321862" y="448445"/>
                    <a:pt x="2316486" y="448445"/>
                  </a:cubicBezTo>
                  <a:lnTo>
                    <a:pt x="20269" y="448445"/>
                  </a:lnTo>
                  <a:cubicBezTo>
                    <a:pt x="14893" y="448445"/>
                    <a:pt x="9738" y="446309"/>
                    <a:pt x="5937" y="442508"/>
                  </a:cubicBezTo>
                  <a:cubicBezTo>
                    <a:pt x="2135" y="438707"/>
                    <a:pt x="0" y="433551"/>
                    <a:pt x="0" y="428176"/>
                  </a:cubicBezTo>
                  <a:lnTo>
                    <a:pt x="0" y="20269"/>
                  </a:lnTo>
                  <a:cubicBezTo>
                    <a:pt x="0" y="14893"/>
                    <a:pt x="2135" y="9738"/>
                    <a:pt x="5937" y="5937"/>
                  </a:cubicBezTo>
                  <a:cubicBezTo>
                    <a:pt x="9738" y="2135"/>
                    <a:pt x="14893" y="0"/>
                    <a:pt x="20269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336755" cy="505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430586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58323" y="37571"/>
            <a:ext cx="1982257" cy="1982257"/>
          </a:xfrm>
          <a:custGeom>
            <a:avLst/>
            <a:gdLst/>
            <a:ahLst/>
            <a:cxnLst/>
            <a:rect r="r" b="b" t="t" l="l"/>
            <a:pathLst>
              <a:path h="1982257" w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129547" y="6181018"/>
            <a:ext cx="11487518" cy="2156486"/>
            <a:chOff x="0" y="0"/>
            <a:chExt cx="2342573" cy="43975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42573" cy="439758"/>
            </a:xfrm>
            <a:custGeom>
              <a:avLst/>
              <a:gdLst/>
              <a:ahLst/>
              <a:cxnLst/>
              <a:rect r="r" b="b" t="t" l="l"/>
              <a:pathLst>
                <a:path h="439758" w="2342573">
                  <a:moveTo>
                    <a:pt x="20218" y="0"/>
                  </a:moveTo>
                  <a:lnTo>
                    <a:pt x="2322354" y="0"/>
                  </a:lnTo>
                  <a:cubicBezTo>
                    <a:pt x="2327717" y="0"/>
                    <a:pt x="2332859" y="2130"/>
                    <a:pt x="2336651" y="5922"/>
                  </a:cubicBezTo>
                  <a:cubicBezTo>
                    <a:pt x="2340443" y="9713"/>
                    <a:pt x="2342573" y="14856"/>
                    <a:pt x="2342573" y="20218"/>
                  </a:cubicBezTo>
                  <a:lnTo>
                    <a:pt x="2342573" y="419539"/>
                  </a:lnTo>
                  <a:cubicBezTo>
                    <a:pt x="2342573" y="430706"/>
                    <a:pt x="2333521" y="439758"/>
                    <a:pt x="2322354" y="439758"/>
                  </a:cubicBezTo>
                  <a:lnTo>
                    <a:pt x="20218" y="439758"/>
                  </a:lnTo>
                  <a:cubicBezTo>
                    <a:pt x="9052" y="439758"/>
                    <a:pt x="0" y="430706"/>
                    <a:pt x="0" y="419539"/>
                  </a:cubicBezTo>
                  <a:lnTo>
                    <a:pt x="0" y="20218"/>
                  </a:lnTo>
                  <a:cubicBezTo>
                    <a:pt x="0" y="9052"/>
                    <a:pt x="9052" y="0"/>
                    <a:pt x="20218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2342573" cy="496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5261879" y="3677037"/>
            <a:ext cx="10964401" cy="56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Glacial Indifference Bold"/>
              </a:rPr>
              <a:t>Approval of Agenda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321131" y="4986940"/>
            <a:ext cx="1090514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 Team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52717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5228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33350" y="6274085"/>
            <a:ext cx="1119723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Approval of Meeting Minutes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21131" y="7509160"/>
            <a:ext cx="11109454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/Team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921926" y="1028700"/>
            <a:ext cx="9144593" cy="9108872"/>
            <a:chOff x="0" y="0"/>
            <a:chExt cx="6502400" cy="6477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30079" t="0" r="-41564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7805259" y="6749693"/>
            <a:ext cx="2677482" cy="26774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6473991" y="451768"/>
            <a:ext cx="1284469" cy="176614"/>
          </a:xfrm>
          <a:custGeom>
            <a:avLst/>
            <a:gdLst/>
            <a:ahLst/>
            <a:cxnLst/>
            <a:rect r="r" b="b" t="t" l="l"/>
            <a:pathLst>
              <a:path h="176614" w="1284469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58323" y="37571"/>
            <a:ext cx="1982257" cy="1982257"/>
          </a:xfrm>
          <a:custGeom>
            <a:avLst/>
            <a:gdLst/>
            <a:ahLst/>
            <a:cxnLst/>
            <a:rect r="r" b="b" t="t" l="l"/>
            <a:pathLst>
              <a:path h="1982257" w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74685" y="6886029"/>
            <a:ext cx="1683367" cy="2404810"/>
          </a:xfrm>
          <a:custGeom>
            <a:avLst/>
            <a:gdLst/>
            <a:ahLst/>
            <a:cxnLst/>
            <a:rect r="r" b="b" t="t" l="l"/>
            <a:pathLst>
              <a:path h="2404810" w="1683367">
                <a:moveTo>
                  <a:pt x="0" y="0"/>
                </a:moveTo>
                <a:lnTo>
                  <a:pt x="1683367" y="0"/>
                </a:lnTo>
                <a:lnTo>
                  <a:pt x="1683367" y="2404810"/>
                </a:lnTo>
                <a:lnTo>
                  <a:pt x="0" y="2404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2767846"/>
            <a:ext cx="9588408" cy="415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58"/>
              </a:lnSpc>
              <a:spcBef>
                <a:spcPct val="0"/>
              </a:spcBef>
            </a:pPr>
            <a:r>
              <a:rPr lang="en-US" sz="11898">
                <a:solidFill>
                  <a:srgbClr val="2F469B"/>
                </a:solidFill>
                <a:latin typeface="Glacial Indifference Bold"/>
              </a:rPr>
              <a:t>DISCUSSION ITEMS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52717" y="332113"/>
            <a:ext cx="5254835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52282" y="332113"/>
            <a:ext cx="5073998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t="0" r="-223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DAFxebuwvwk</dc:identifier>
  <dcterms:modified xsi:type="dcterms:W3CDTF">2011-08-01T06:04:30Z</dcterms:modified>
  <cp:revision>1</cp:revision>
  <dc:title>GO Team Meeting #2 - 10/18/23</dc:title>
</cp:coreProperties>
</file>